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313" r:id="rId3"/>
    <p:sldId id="314" r:id="rId4"/>
    <p:sldId id="457" r:id="rId5"/>
    <p:sldId id="417" r:id="rId6"/>
    <p:sldId id="452" r:id="rId7"/>
    <p:sldId id="453" r:id="rId8"/>
    <p:sldId id="454" r:id="rId9"/>
    <p:sldId id="455" r:id="rId10"/>
    <p:sldId id="456" r:id="rId11"/>
    <p:sldId id="418" r:id="rId12"/>
    <p:sldId id="421" r:id="rId13"/>
    <p:sldId id="429" r:id="rId14"/>
    <p:sldId id="430" r:id="rId15"/>
    <p:sldId id="431" r:id="rId16"/>
    <p:sldId id="432" r:id="rId17"/>
    <p:sldId id="433" r:id="rId18"/>
    <p:sldId id="434" r:id="rId19"/>
    <p:sldId id="435" r:id="rId20"/>
    <p:sldId id="436" r:id="rId21"/>
    <p:sldId id="437" r:id="rId22"/>
    <p:sldId id="475" r:id="rId23"/>
    <p:sldId id="476" r:id="rId24"/>
    <p:sldId id="477" r:id="rId25"/>
    <p:sldId id="478" r:id="rId26"/>
    <p:sldId id="479" r:id="rId27"/>
    <p:sldId id="274" r:id="rId28"/>
    <p:sldId id="298" r:id="rId29"/>
    <p:sldId id="29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17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1/24/2024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 have </a:t>
            </a:r>
            <a:r>
              <a:rPr lang="en-US" i="1" dirty="0"/>
              <a:t>n</a:t>
            </a:r>
            <a:r>
              <a:rPr lang="en-US" dirty="0"/>
              <a:t> – 1 edges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Proof:</a:t>
            </a:r>
            <a:r>
              <a:rPr lang="en-US" dirty="0"/>
              <a:t> Pick a node </a:t>
            </a:r>
            <a:r>
              <a:rPr lang="en-US" b="1" i="1" dirty="0"/>
              <a:t>r</a:t>
            </a:r>
            <a:r>
              <a:rPr lang="en-US" dirty="0"/>
              <a:t> to use as a root of the tree.  Every node </a:t>
            </a:r>
            <a:r>
              <a:rPr lang="en-US" b="1" i="1" dirty="0"/>
              <a:t>u</a:t>
            </a:r>
            <a:r>
              <a:rPr lang="en-US" dirty="0"/>
              <a:t> (except for </a:t>
            </a:r>
            <a:r>
              <a:rPr lang="en-US" b="1" i="1" dirty="0"/>
              <a:t>r</a:t>
            </a:r>
            <a:r>
              <a:rPr lang="en-US" dirty="0"/>
              <a:t>) only has one parent.  Thus, every edge goes upward from exactly one non-root node.  Since there are </a:t>
            </a:r>
            <a:r>
              <a:rPr lang="en-US" b="1" i="1" dirty="0"/>
              <a:t>n</a:t>
            </a:r>
            <a:r>
              <a:rPr lang="en-US" dirty="0"/>
              <a:t> – 1 non-root nodes, there are </a:t>
            </a:r>
            <a:r>
              <a:rPr lang="en-US" b="1" i="1" dirty="0"/>
              <a:t>n</a:t>
            </a:r>
            <a:r>
              <a:rPr lang="en-US" dirty="0"/>
              <a:t> – 1 edges in a tree.</a:t>
            </a:r>
          </a:p>
        </p:txBody>
      </p:sp>
    </p:spTree>
    <p:extLst>
      <p:ext uri="{BB962C8B-B14F-4D97-AF65-F5344CB8AC3E}">
        <p14:creationId xmlns:p14="http://schemas.microsoft.com/office/powerpoint/2010/main" val="1778445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Three-Sentence  Summary of Graph Connectivity and Traversal and Implementations with Queues and Stacks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401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Connectivity and Traversal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341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</a:t>
            </a:r>
            <a:r>
              <a:rPr lang="en-US" dirty="0"/>
              <a:t>-</a:t>
            </a:r>
            <a:r>
              <a:rPr lang="en-US" i="1" dirty="0"/>
              <a:t>t</a:t>
            </a:r>
            <a:r>
              <a:rPr lang="en-US" dirty="0"/>
              <a:t> connectivity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that we have two particular nodes,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t</a:t>
            </a:r>
            <a:r>
              <a:rPr lang="en-US" dirty="0"/>
              <a:t>, in our graph and we want to see if there is </a:t>
            </a:r>
            <a:r>
              <a:rPr lang="en-US" b="1" dirty="0"/>
              <a:t>any</a:t>
            </a:r>
            <a:r>
              <a:rPr lang="en-US" dirty="0"/>
              <a:t> path from </a:t>
            </a:r>
            <a:r>
              <a:rPr lang="en-US" b="1" i="1" dirty="0"/>
              <a:t>s</a:t>
            </a:r>
            <a:r>
              <a:rPr lang="en-US" dirty="0"/>
              <a:t> to </a:t>
            </a:r>
            <a:r>
              <a:rPr lang="en-US" b="1" i="1" dirty="0"/>
              <a:t>t</a:t>
            </a:r>
          </a:p>
          <a:p>
            <a:r>
              <a:rPr lang="en-US" dirty="0"/>
              <a:t>This problem is like a maze solving problem</a:t>
            </a:r>
          </a:p>
          <a:p>
            <a:r>
              <a:rPr lang="en-US" dirty="0"/>
              <a:t>What's an efficient way to do this, knowing nothing about the relative connections between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t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7987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 first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Although we started with </a:t>
            </a:r>
            <a:r>
              <a:rPr lang="en-US" b="1" dirty="0"/>
              <a:t>depth first search</a:t>
            </a:r>
            <a:r>
              <a:rPr lang="en-US" dirty="0"/>
              <a:t>  (DFS) in Data Structures, a </a:t>
            </a:r>
            <a:r>
              <a:rPr lang="en-US" b="1" dirty="0"/>
              <a:t>breadth first search</a:t>
            </a:r>
            <a:r>
              <a:rPr lang="en-US" dirty="0"/>
              <a:t> (BFS) is perhaps a more natural way to search</a:t>
            </a:r>
          </a:p>
          <a:p>
            <a:r>
              <a:rPr lang="en-US" dirty="0"/>
              <a:t>Explore out from node </a:t>
            </a:r>
            <a:r>
              <a:rPr lang="en-US" b="1" i="1" dirty="0"/>
              <a:t>s</a:t>
            </a:r>
            <a:r>
              <a:rPr lang="en-US" dirty="0"/>
              <a:t> in layers, where each layer is one more step away from </a:t>
            </a:r>
            <a:r>
              <a:rPr lang="en-US" b="1" i="1" dirty="0"/>
              <a:t>s </a:t>
            </a:r>
            <a:r>
              <a:rPr lang="en-US" dirty="0"/>
              <a:t>(provided that it hasn't already been visited)</a:t>
            </a:r>
            <a:endParaRPr lang="en-US" b="1" i="1" dirty="0"/>
          </a:p>
          <a:p>
            <a:pPr lvl="1"/>
            <a:r>
              <a:rPr lang="en-US" dirty="0"/>
              <a:t>Think of it as a flood from </a:t>
            </a:r>
            <a:r>
              <a:rPr lang="en-US" b="1" i="1" dirty="0"/>
              <a:t>s</a:t>
            </a:r>
          </a:p>
          <a:p>
            <a:r>
              <a:rPr lang="en-US" dirty="0"/>
              <a:t>When we can't reach any more nodes, either </a:t>
            </a:r>
            <a:r>
              <a:rPr lang="en-US" b="1" i="1" dirty="0"/>
              <a:t>t</a:t>
            </a:r>
            <a:r>
              <a:rPr lang="en-US" dirty="0"/>
              <a:t> will have been in one of the layers (reachable) or not (unreachable)</a:t>
            </a:r>
          </a:p>
        </p:txBody>
      </p:sp>
    </p:spTree>
    <p:extLst>
      <p:ext uri="{BB962C8B-B14F-4D97-AF65-F5344CB8AC3E}">
        <p14:creationId xmlns:p14="http://schemas.microsoft.com/office/powerpoint/2010/main" val="122204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891809"/>
          </a:xfrm>
        </p:spPr>
        <p:txBody>
          <a:bodyPr>
            <a:normAutofit fontScale="92500"/>
          </a:bodyPr>
          <a:lstStyle/>
          <a:p>
            <a:r>
              <a:rPr lang="en-US" dirty="0"/>
              <a:t>Given the following graph, describe each layer, when </a:t>
            </a:r>
            <a:r>
              <a:rPr lang="en-US" b="1" i="1" dirty="0"/>
              <a:t>s</a:t>
            </a:r>
            <a:r>
              <a:rPr lang="en-US" dirty="0"/>
              <a:t> = node 1</a:t>
            </a:r>
          </a:p>
        </p:txBody>
      </p:sp>
      <p:sp>
        <p:nvSpPr>
          <p:cNvPr id="4" name="Oval 3"/>
          <p:cNvSpPr/>
          <p:nvPr/>
        </p:nvSpPr>
        <p:spPr>
          <a:xfrm>
            <a:off x="3733800" y="2895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3200400" y="3935595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4267200" y="3935595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3</a:t>
            </a:r>
          </a:p>
        </p:txBody>
      </p:sp>
      <p:sp>
        <p:nvSpPr>
          <p:cNvPr id="7" name="Oval 6"/>
          <p:cNvSpPr/>
          <p:nvPr/>
        </p:nvSpPr>
        <p:spPr>
          <a:xfrm>
            <a:off x="2438400" y="497559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3733800" y="497559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3733800" y="6015585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6</a:t>
            </a:r>
          </a:p>
        </p:txBody>
      </p:sp>
      <p:sp>
        <p:nvSpPr>
          <p:cNvPr id="10" name="Oval 9"/>
          <p:cNvSpPr/>
          <p:nvPr/>
        </p:nvSpPr>
        <p:spPr>
          <a:xfrm>
            <a:off x="5029200" y="497559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8</a:t>
            </a:r>
          </a:p>
        </p:txBody>
      </p:sp>
      <p:sp>
        <p:nvSpPr>
          <p:cNvPr id="11" name="Oval 10"/>
          <p:cNvSpPr/>
          <p:nvPr/>
        </p:nvSpPr>
        <p:spPr>
          <a:xfrm>
            <a:off x="5029200" y="2895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7</a:t>
            </a:r>
          </a:p>
        </p:txBody>
      </p:sp>
      <p:sp>
        <p:nvSpPr>
          <p:cNvPr id="12" name="Oval 11"/>
          <p:cNvSpPr/>
          <p:nvPr/>
        </p:nvSpPr>
        <p:spPr>
          <a:xfrm>
            <a:off x="6546056" y="497559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10</a:t>
            </a:r>
          </a:p>
        </p:txBody>
      </p:sp>
      <p:sp>
        <p:nvSpPr>
          <p:cNvPr id="13" name="Oval 12"/>
          <p:cNvSpPr/>
          <p:nvPr/>
        </p:nvSpPr>
        <p:spPr>
          <a:xfrm>
            <a:off x="6546056" y="2895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9</a:t>
            </a:r>
          </a:p>
        </p:txBody>
      </p:sp>
      <p:sp>
        <p:nvSpPr>
          <p:cNvPr id="14" name="Oval 13"/>
          <p:cNvSpPr/>
          <p:nvPr/>
        </p:nvSpPr>
        <p:spPr>
          <a:xfrm>
            <a:off x="8763000" y="497559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12</a:t>
            </a:r>
          </a:p>
        </p:txBody>
      </p:sp>
      <p:sp>
        <p:nvSpPr>
          <p:cNvPr id="15" name="Oval 14"/>
          <p:cNvSpPr/>
          <p:nvPr/>
        </p:nvSpPr>
        <p:spPr>
          <a:xfrm>
            <a:off x="8763000" y="2895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11</a:t>
            </a:r>
          </a:p>
        </p:txBody>
      </p:sp>
      <p:sp>
        <p:nvSpPr>
          <p:cNvPr id="16" name="Oval 15"/>
          <p:cNvSpPr/>
          <p:nvPr/>
        </p:nvSpPr>
        <p:spPr>
          <a:xfrm>
            <a:off x="6546056" y="59817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13</a:t>
            </a:r>
          </a:p>
        </p:txBody>
      </p:sp>
      <p:cxnSp>
        <p:nvCxnSpPr>
          <p:cNvPr id="18" name="Straight Connector 17"/>
          <p:cNvCxnSpPr>
            <a:stCxn id="4" idx="3"/>
            <a:endCxn id="5" idx="0"/>
          </p:cNvCxnSpPr>
          <p:nvPr/>
        </p:nvCxnSpPr>
        <p:spPr>
          <a:xfrm flipH="1">
            <a:off x="3505200" y="3415927"/>
            <a:ext cx="317874" cy="51966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7"/>
            <a:endCxn id="5" idx="3"/>
          </p:cNvCxnSpPr>
          <p:nvPr/>
        </p:nvCxnSpPr>
        <p:spPr>
          <a:xfrm flipV="1">
            <a:off x="2958726" y="4455922"/>
            <a:ext cx="330948" cy="6089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5"/>
            <a:endCxn id="6" idx="0"/>
          </p:cNvCxnSpPr>
          <p:nvPr/>
        </p:nvCxnSpPr>
        <p:spPr>
          <a:xfrm>
            <a:off x="4254126" y="3415927"/>
            <a:ext cx="317874" cy="51966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2"/>
            <a:endCxn id="5" idx="6"/>
          </p:cNvCxnSpPr>
          <p:nvPr/>
        </p:nvCxnSpPr>
        <p:spPr>
          <a:xfrm flipH="1">
            <a:off x="3810000" y="4240395"/>
            <a:ext cx="457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8" idx="1"/>
            <a:endCxn id="5" idx="5"/>
          </p:cNvCxnSpPr>
          <p:nvPr/>
        </p:nvCxnSpPr>
        <p:spPr>
          <a:xfrm flipH="1" flipV="1">
            <a:off x="3720726" y="4455922"/>
            <a:ext cx="102348" cy="6089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3"/>
            <a:endCxn id="8" idx="7"/>
          </p:cNvCxnSpPr>
          <p:nvPr/>
        </p:nvCxnSpPr>
        <p:spPr>
          <a:xfrm flipH="1">
            <a:off x="4254126" y="4455922"/>
            <a:ext cx="102348" cy="6089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8" idx="2"/>
            <a:endCxn id="7" idx="6"/>
          </p:cNvCxnSpPr>
          <p:nvPr/>
        </p:nvCxnSpPr>
        <p:spPr>
          <a:xfrm flipH="1">
            <a:off x="3048000" y="5280390"/>
            <a:ext cx="685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0" idx="2"/>
            <a:endCxn id="8" idx="6"/>
          </p:cNvCxnSpPr>
          <p:nvPr/>
        </p:nvCxnSpPr>
        <p:spPr>
          <a:xfrm flipH="1">
            <a:off x="4343400" y="5280390"/>
            <a:ext cx="685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8" idx="4"/>
            <a:endCxn id="9" idx="0"/>
          </p:cNvCxnSpPr>
          <p:nvPr/>
        </p:nvCxnSpPr>
        <p:spPr>
          <a:xfrm>
            <a:off x="4038600" y="5585191"/>
            <a:ext cx="0" cy="43039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0" idx="1"/>
            <a:endCxn id="6" idx="5"/>
          </p:cNvCxnSpPr>
          <p:nvPr/>
        </p:nvCxnSpPr>
        <p:spPr>
          <a:xfrm flipH="1" flipV="1">
            <a:off x="4787526" y="4455922"/>
            <a:ext cx="330948" cy="6089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1" idx="3"/>
            <a:endCxn id="6" idx="7"/>
          </p:cNvCxnSpPr>
          <p:nvPr/>
        </p:nvCxnSpPr>
        <p:spPr>
          <a:xfrm flipH="1">
            <a:off x="4787526" y="3415927"/>
            <a:ext cx="330948" cy="6089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" idx="4"/>
            <a:endCxn id="10" idx="0"/>
          </p:cNvCxnSpPr>
          <p:nvPr/>
        </p:nvCxnSpPr>
        <p:spPr>
          <a:xfrm>
            <a:off x="5334000" y="3505200"/>
            <a:ext cx="0" cy="14703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13" idx="4"/>
            <a:endCxn id="12" idx="0"/>
          </p:cNvCxnSpPr>
          <p:nvPr/>
        </p:nvCxnSpPr>
        <p:spPr>
          <a:xfrm>
            <a:off x="6850856" y="3505200"/>
            <a:ext cx="0" cy="14703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5" idx="4"/>
            <a:endCxn id="14" idx="0"/>
          </p:cNvCxnSpPr>
          <p:nvPr/>
        </p:nvCxnSpPr>
        <p:spPr>
          <a:xfrm>
            <a:off x="9067800" y="3505200"/>
            <a:ext cx="0" cy="14703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4" idx="3"/>
          </p:cNvCxnSpPr>
          <p:nvPr/>
        </p:nvCxnSpPr>
        <p:spPr>
          <a:xfrm flipH="1">
            <a:off x="7010400" y="5495916"/>
            <a:ext cx="1841874" cy="7905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345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a BFS and a DFS will produce a tree based on the order in which nodes are visited</a:t>
            </a:r>
          </a:p>
          <a:p>
            <a:r>
              <a:rPr lang="en-US" dirty="0"/>
              <a:t>When examining a node </a:t>
            </a:r>
            <a:r>
              <a:rPr lang="en-US" b="1" i="1" dirty="0"/>
              <a:t>u</a:t>
            </a:r>
            <a:r>
              <a:rPr lang="en-US" dirty="0"/>
              <a:t>, a new node </a:t>
            </a:r>
            <a:r>
              <a:rPr lang="en-US" b="1" i="1" dirty="0"/>
              <a:t>v</a:t>
            </a:r>
            <a:r>
              <a:rPr lang="en-US" dirty="0"/>
              <a:t> might be found</a:t>
            </a:r>
          </a:p>
          <a:p>
            <a:pPr lvl="1"/>
            <a:r>
              <a:rPr lang="en-US" dirty="0"/>
              <a:t>When that happens, draw an edge from </a:t>
            </a:r>
            <a:r>
              <a:rPr lang="en-US" b="1" i="1" dirty="0"/>
              <a:t>u</a:t>
            </a:r>
            <a:r>
              <a:rPr lang="en-US" dirty="0"/>
              <a:t> to </a:t>
            </a:r>
            <a:r>
              <a:rPr lang="en-US" b="1" i="1" dirty="0"/>
              <a:t>v</a:t>
            </a:r>
            <a:r>
              <a:rPr lang="en-US" dirty="0"/>
              <a:t> in the breadth first search tree</a:t>
            </a:r>
          </a:p>
          <a:p>
            <a:r>
              <a:rPr lang="en-US" dirty="0"/>
              <a:t>Draw the breadth first search tree for the example graph</a:t>
            </a:r>
          </a:p>
        </p:txBody>
      </p:sp>
    </p:spTree>
    <p:extLst>
      <p:ext uri="{BB962C8B-B14F-4D97-AF65-F5344CB8AC3E}">
        <p14:creationId xmlns:p14="http://schemas.microsoft.com/office/powerpoint/2010/main" val="277982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Connected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set of nodes discovered by a BFS are exactly those reachable from node </a:t>
            </a:r>
            <a:r>
              <a:rPr lang="en-US" b="1" i="1" dirty="0"/>
              <a:t>s</a:t>
            </a:r>
          </a:p>
          <a:p>
            <a:r>
              <a:rPr lang="en-US" dirty="0"/>
              <a:t>We call this set of nodes a </a:t>
            </a:r>
            <a:r>
              <a:rPr lang="en-US" b="1" dirty="0"/>
              <a:t>connected component</a:t>
            </a:r>
          </a:p>
          <a:p>
            <a:r>
              <a:rPr lang="en-US" dirty="0"/>
              <a:t>A graph could have only a single connected component or many</a:t>
            </a:r>
          </a:p>
        </p:txBody>
      </p:sp>
    </p:spTree>
    <p:extLst>
      <p:ext uri="{BB962C8B-B14F-4D97-AF65-F5344CB8AC3E}">
        <p14:creationId xmlns:p14="http://schemas.microsoft.com/office/powerpoint/2010/main" val="85040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Depth first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contrast, a depth first search goes as far from the starting node </a:t>
            </a:r>
            <a:r>
              <a:rPr lang="en-US" b="1" i="1" dirty="0"/>
              <a:t>s</a:t>
            </a:r>
            <a:r>
              <a:rPr lang="en-US" dirty="0"/>
              <a:t> as possible until it hits a dead end</a:t>
            </a:r>
          </a:p>
          <a:p>
            <a:r>
              <a:rPr lang="en-US" dirty="0"/>
              <a:t>Only then will it backtrack</a:t>
            </a:r>
          </a:p>
          <a:p>
            <a:r>
              <a:rPr lang="en-US" dirty="0"/>
              <a:t>Both BFS and DFS are special cases of the generic algorithm that will keep adding nodes to a connected component (</a:t>
            </a:r>
            <a:r>
              <a:rPr lang="en-US" b="1" i="1" dirty="0"/>
              <a:t>R</a:t>
            </a:r>
            <a:r>
              <a:rPr lang="en-US" dirty="0"/>
              <a:t>) until it can't find new ones</a:t>
            </a:r>
          </a:p>
        </p:txBody>
      </p:sp>
    </p:spTree>
    <p:extLst>
      <p:ext uri="{BB962C8B-B14F-4D97-AF65-F5344CB8AC3E}">
        <p14:creationId xmlns:p14="http://schemas.microsoft.com/office/powerpoint/2010/main" val="270343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Depth first search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DFS(</a:t>
            </a:r>
            <a:r>
              <a:rPr lang="en-US" b="1" i="1" dirty="0"/>
              <a:t>u</a:t>
            </a:r>
            <a:r>
              <a:rPr lang="en-US" dirty="0"/>
              <a:t>):</a:t>
            </a:r>
          </a:p>
          <a:p>
            <a:pPr lvl="1"/>
            <a:r>
              <a:rPr lang="en-US" sz="3200" dirty="0"/>
              <a:t>Mark </a:t>
            </a:r>
            <a:r>
              <a:rPr lang="en-US" sz="3200" b="1" i="1" dirty="0"/>
              <a:t>u</a:t>
            </a:r>
            <a:r>
              <a:rPr lang="en-US" sz="3200" dirty="0"/>
              <a:t> as "Explored" and add </a:t>
            </a:r>
            <a:r>
              <a:rPr lang="en-US" sz="3200" b="1" i="1" dirty="0"/>
              <a:t>u</a:t>
            </a:r>
            <a:r>
              <a:rPr lang="en-US" sz="3200" dirty="0"/>
              <a:t> to set </a:t>
            </a:r>
            <a:r>
              <a:rPr lang="en-US" sz="3200" b="1" i="1" dirty="0"/>
              <a:t>R</a:t>
            </a:r>
          </a:p>
          <a:p>
            <a:pPr lvl="1"/>
            <a:r>
              <a:rPr lang="en-US" sz="3200" dirty="0"/>
              <a:t>For each edge (</a:t>
            </a:r>
            <a:r>
              <a:rPr lang="en-US" sz="3200" b="1" i="1" dirty="0"/>
              <a:t>u</a:t>
            </a:r>
            <a:r>
              <a:rPr lang="en-US" sz="3200" dirty="0"/>
              <a:t>, </a:t>
            </a:r>
            <a:r>
              <a:rPr lang="en-US" sz="3200" b="1" i="1" dirty="0"/>
              <a:t>v</a:t>
            </a:r>
            <a:r>
              <a:rPr lang="en-US" sz="3200" dirty="0"/>
              <a:t>)</a:t>
            </a:r>
          </a:p>
          <a:p>
            <a:pPr lvl="2"/>
            <a:r>
              <a:rPr lang="en-US" sz="3200" dirty="0"/>
              <a:t>If </a:t>
            </a:r>
            <a:r>
              <a:rPr lang="en-US" sz="3200" b="1" i="1" dirty="0"/>
              <a:t>v</a:t>
            </a:r>
            <a:r>
              <a:rPr lang="en-US" sz="3200" dirty="0"/>
              <a:t> is not marked "Explored" then</a:t>
            </a:r>
          </a:p>
          <a:p>
            <a:pPr lvl="3"/>
            <a:r>
              <a:rPr lang="en-US" sz="3200" dirty="0"/>
              <a:t>Recursively invoke DFS(</a:t>
            </a:r>
            <a:r>
              <a:rPr lang="en-US" sz="3200" b="1" i="1" dirty="0"/>
              <a:t>v</a:t>
            </a:r>
            <a:r>
              <a:rPr lang="en-US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0945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Finished proofs by induction</a:t>
            </a:r>
          </a:p>
          <a:p>
            <a:r>
              <a:rPr lang="en-US" dirty="0"/>
              <a:t>Graph definitions</a:t>
            </a:r>
          </a:p>
          <a:p>
            <a:r>
              <a:rPr lang="en-US" dirty="0"/>
              <a:t>Graph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Although a BFS and a DFS will both visit all of the nodes in a connected component, the orders are usually different</a:t>
            </a:r>
          </a:p>
          <a:p>
            <a:pPr lvl="1"/>
            <a:r>
              <a:rPr lang="en-US" dirty="0"/>
              <a:t>BFS trees tend to be bushy and not very deep</a:t>
            </a:r>
          </a:p>
          <a:p>
            <a:pPr lvl="1"/>
            <a:r>
              <a:rPr lang="en-US" dirty="0"/>
              <a:t>DFS trees tend to be narrow and deep</a:t>
            </a:r>
          </a:p>
          <a:p>
            <a:r>
              <a:rPr lang="en-US" dirty="0"/>
              <a:t>A </a:t>
            </a:r>
            <a:r>
              <a:rPr lang="en-US" b="1" dirty="0"/>
              <a:t>depth first search tree</a:t>
            </a:r>
            <a:r>
              <a:rPr lang="en-US" dirty="0"/>
              <a:t> can be built by putting an edge between </a:t>
            </a:r>
            <a:r>
              <a:rPr lang="en-US" b="1" i="1" dirty="0"/>
              <a:t>u</a:t>
            </a:r>
            <a:r>
              <a:rPr lang="en-US" dirty="0"/>
              <a:t> and </a:t>
            </a:r>
            <a:r>
              <a:rPr lang="en-US" b="1" i="1" dirty="0"/>
              <a:t>v</a:t>
            </a:r>
            <a:r>
              <a:rPr lang="en-US" dirty="0"/>
              <a:t> if DFS(</a:t>
            </a:r>
            <a:r>
              <a:rPr lang="en-US" b="1" i="1" dirty="0"/>
              <a:t>v</a:t>
            </a:r>
            <a:r>
              <a:rPr lang="en-US" dirty="0"/>
              <a:t>) is invoked while visiting </a:t>
            </a:r>
            <a:r>
              <a:rPr lang="en-US" b="1" i="1" dirty="0"/>
              <a:t>u</a:t>
            </a:r>
          </a:p>
          <a:p>
            <a:r>
              <a:rPr lang="en-US" dirty="0"/>
              <a:t>Draw the depth first search tree for the example graph</a:t>
            </a:r>
          </a:p>
          <a:p>
            <a:endParaRPr lang="en-US" b="1" i="1" dirty="0"/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08477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Connected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Claim:</a:t>
            </a:r>
            <a:r>
              <a:rPr lang="en-US" dirty="0"/>
              <a:t> For all nodes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t</a:t>
            </a:r>
            <a:r>
              <a:rPr lang="en-US" dirty="0"/>
              <a:t> in a graph, their connected components are either the same or disjoint</a:t>
            </a:r>
          </a:p>
          <a:p>
            <a:r>
              <a:rPr lang="en-US" b="1" dirty="0"/>
              <a:t>Proof:</a:t>
            </a:r>
            <a:r>
              <a:rPr lang="en-US" dirty="0"/>
              <a:t> Consider nodes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t</a:t>
            </a:r>
            <a:r>
              <a:rPr lang="en-US" dirty="0"/>
              <a:t> where there is a path between them. For any node </a:t>
            </a:r>
            <a:r>
              <a:rPr lang="en-US" b="1" i="1" dirty="0"/>
              <a:t>v</a:t>
            </a:r>
            <a:r>
              <a:rPr lang="en-US" dirty="0"/>
              <a:t> to be in the component of </a:t>
            </a:r>
            <a:r>
              <a:rPr lang="en-US" b="1" i="1" dirty="0"/>
              <a:t>s</a:t>
            </a:r>
            <a:r>
              <a:rPr lang="en-US" dirty="0"/>
              <a:t>, there must be a path from </a:t>
            </a:r>
            <a:r>
              <a:rPr lang="en-US" b="1" i="1" dirty="0"/>
              <a:t>s</a:t>
            </a:r>
            <a:r>
              <a:rPr lang="en-US" dirty="0"/>
              <a:t> to </a:t>
            </a:r>
            <a:r>
              <a:rPr lang="en-US" b="1" i="1" dirty="0"/>
              <a:t>v</a:t>
            </a:r>
            <a:r>
              <a:rPr lang="en-US" dirty="0"/>
              <a:t>.   For any node </a:t>
            </a:r>
            <a:r>
              <a:rPr lang="en-US" b="1" i="1" dirty="0"/>
              <a:t>v</a:t>
            </a:r>
            <a:r>
              <a:rPr lang="en-US" dirty="0"/>
              <a:t> to be in the  component of </a:t>
            </a:r>
            <a:r>
              <a:rPr lang="en-US" b="1" i="1" dirty="0"/>
              <a:t>t</a:t>
            </a:r>
            <a:r>
              <a:rPr lang="en-US" dirty="0"/>
              <a:t>, there must be a path from </a:t>
            </a:r>
            <a:r>
              <a:rPr lang="en-US" b="1" i="1" dirty="0"/>
              <a:t>t</a:t>
            </a:r>
            <a:r>
              <a:rPr lang="en-US" dirty="0"/>
              <a:t> to </a:t>
            </a:r>
            <a:r>
              <a:rPr lang="en-US" b="1" i="1" dirty="0"/>
              <a:t>v</a:t>
            </a:r>
            <a:r>
              <a:rPr lang="en-US" dirty="0"/>
              <a:t>.  Since these paths exist and one could always take a path from </a:t>
            </a:r>
            <a:r>
              <a:rPr lang="en-US" b="1" i="1" dirty="0"/>
              <a:t>s</a:t>
            </a:r>
            <a:r>
              <a:rPr lang="en-US" dirty="0"/>
              <a:t> to </a:t>
            </a:r>
            <a:r>
              <a:rPr lang="en-US" b="1" i="1" dirty="0"/>
              <a:t>t</a:t>
            </a:r>
            <a:r>
              <a:rPr lang="en-US" dirty="0"/>
              <a:t> before visiting </a:t>
            </a:r>
            <a:r>
              <a:rPr lang="en-US" b="1" i="1" dirty="0"/>
              <a:t>v</a:t>
            </a:r>
            <a:r>
              <a:rPr lang="en-US" dirty="0"/>
              <a:t> or vice versa, all such nodes must be in a single connected component.  Now consider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t</a:t>
            </a:r>
            <a:r>
              <a:rPr lang="en-US" dirty="0"/>
              <a:t> with no path between them. There cannot be a node </a:t>
            </a:r>
            <a:r>
              <a:rPr lang="en-US" b="1" i="1" dirty="0"/>
              <a:t>v</a:t>
            </a:r>
            <a:r>
              <a:rPr lang="en-US" dirty="0"/>
              <a:t> that is in the connected component of both, since it would create a path from </a:t>
            </a:r>
            <a:r>
              <a:rPr lang="en-US" b="1" i="1" dirty="0"/>
              <a:t>s</a:t>
            </a:r>
            <a:r>
              <a:rPr lang="en-US" dirty="0"/>
              <a:t> to </a:t>
            </a:r>
            <a:r>
              <a:rPr lang="en-US" b="1" i="1" dirty="0"/>
              <a:t>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186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Graphs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00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think of a graph </a:t>
            </a:r>
            <a:r>
              <a:rPr lang="en-US" b="1" i="1" dirty="0"/>
              <a:t>G</a:t>
            </a:r>
            <a:r>
              <a:rPr lang="en-US" dirty="0"/>
              <a:t> = (</a:t>
            </a:r>
            <a:r>
              <a:rPr lang="en-US" b="1" i="1" dirty="0"/>
              <a:t>V</a:t>
            </a:r>
            <a:r>
              <a:rPr lang="en-US" dirty="0"/>
              <a:t>, </a:t>
            </a:r>
            <a:r>
              <a:rPr lang="en-US" b="1" i="1" dirty="0"/>
              <a:t>E</a:t>
            </a:r>
            <a:r>
              <a:rPr lang="en-US" dirty="0"/>
              <a:t>)</a:t>
            </a:r>
          </a:p>
          <a:p>
            <a:r>
              <a:rPr lang="en-US" dirty="0"/>
              <a:t>We will often let variables </a:t>
            </a:r>
            <a:r>
              <a:rPr lang="en-US" b="1" i="1" dirty="0"/>
              <a:t>n</a:t>
            </a:r>
            <a:r>
              <a:rPr lang="en-US" dirty="0"/>
              <a:t> = |</a:t>
            </a:r>
            <a:r>
              <a:rPr lang="en-US" b="1" i="1" dirty="0"/>
              <a:t>V</a:t>
            </a:r>
            <a:r>
              <a:rPr lang="en-US" dirty="0"/>
              <a:t>| and </a:t>
            </a:r>
            <a:r>
              <a:rPr lang="en-US" b="1" i="1" dirty="0"/>
              <a:t>m</a:t>
            </a:r>
            <a:r>
              <a:rPr lang="en-US" dirty="0"/>
              <a:t> = |</a:t>
            </a:r>
            <a:r>
              <a:rPr lang="en-US" b="1" i="1" dirty="0"/>
              <a:t>E</a:t>
            </a:r>
            <a:r>
              <a:rPr lang="en-US" dirty="0"/>
              <a:t>|</a:t>
            </a:r>
          </a:p>
          <a:p>
            <a:r>
              <a:rPr lang="en-US" dirty="0"/>
              <a:t>Is O(</a:t>
            </a:r>
            <a:r>
              <a:rPr lang="en-US" b="1" i="1" dirty="0"/>
              <a:t>m</a:t>
            </a:r>
            <a:r>
              <a:rPr lang="en-US" baseline="30000" dirty="0"/>
              <a:t>2</a:t>
            </a:r>
            <a:r>
              <a:rPr lang="en-US" dirty="0"/>
              <a:t>) or O(</a:t>
            </a:r>
            <a:r>
              <a:rPr lang="en-US" b="1" i="1" dirty="0"/>
              <a:t>n</a:t>
            </a:r>
            <a:r>
              <a:rPr lang="en-US" baseline="30000" dirty="0"/>
              <a:t>3</a:t>
            </a:r>
            <a:r>
              <a:rPr lang="en-US" dirty="0"/>
              <a:t>) a better running time?</a:t>
            </a:r>
          </a:p>
          <a:p>
            <a:pPr lvl="1"/>
            <a:r>
              <a:rPr lang="en-US" dirty="0"/>
              <a:t>Depends!</a:t>
            </a:r>
          </a:p>
          <a:p>
            <a:r>
              <a:rPr lang="en-US" dirty="0"/>
              <a:t>For graphs, we will consider O(</a:t>
            </a:r>
            <a:r>
              <a:rPr lang="en-US" b="1" i="1" dirty="0"/>
              <a:t>m</a:t>
            </a:r>
            <a:r>
              <a:rPr lang="en-US" dirty="0"/>
              <a:t> + </a:t>
            </a:r>
            <a:r>
              <a:rPr lang="en-US" b="1" i="1" dirty="0"/>
              <a:t>n</a:t>
            </a:r>
            <a:r>
              <a:rPr lang="en-US" dirty="0"/>
              <a:t>) to be linear, since that's how much input we need to describe the graph</a:t>
            </a:r>
          </a:p>
        </p:txBody>
      </p:sp>
    </p:spTree>
    <p:extLst>
      <p:ext uri="{BB962C8B-B14F-4D97-AF65-F5344CB8AC3E}">
        <p14:creationId xmlns:p14="http://schemas.microsoft.com/office/powerpoint/2010/main" val="184382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matrix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simple way of keeping track of the edges in a graph is an </a:t>
            </a:r>
            <a:r>
              <a:rPr lang="en-US" b="1" dirty="0"/>
              <a:t>adjacency matrix</a:t>
            </a:r>
          </a:p>
          <a:p>
            <a:r>
              <a:rPr lang="en-US" dirty="0"/>
              <a:t>An adjacency matrix is an </a:t>
            </a:r>
            <a:r>
              <a:rPr lang="en-US" b="1" i="1" dirty="0"/>
              <a:t>n</a:t>
            </a:r>
            <a:r>
              <a:rPr lang="en-US" dirty="0"/>
              <a:t> x </a:t>
            </a:r>
            <a:r>
              <a:rPr lang="en-US" b="1" i="1" dirty="0"/>
              <a:t>n</a:t>
            </a:r>
            <a:r>
              <a:rPr lang="en-US" dirty="0"/>
              <a:t> matrix where </a:t>
            </a:r>
            <a:r>
              <a:rPr lang="en-US" b="1" i="1" dirty="0"/>
              <a:t>n</a:t>
            </a:r>
            <a:r>
              <a:rPr lang="en-US" dirty="0"/>
              <a:t> is the number of nodes</a:t>
            </a:r>
          </a:p>
          <a:p>
            <a:r>
              <a:rPr lang="en-US" dirty="0"/>
              <a:t>The number in row </a:t>
            </a:r>
            <a:r>
              <a:rPr lang="en-US" b="1" i="1" dirty="0" err="1"/>
              <a:t>i</a:t>
            </a:r>
            <a:r>
              <a:rPr lang="en-US" dirty="0"/>
              <a:t> column </a:t>
            </a:r>
            <a:r>
              <a:rPr lang="en-US" b="1" i="1" dirty="0"/>
              <a:t>j </a:t>
            </a:r>
            <a:r>
              <a:rPr lang="en-US" dirty="0"/>
              <a:t>is the number of edges between node </a:t>
            </a:r>
            <a:r>
              <a:rPr lang="en-US" b="1" i="1" dirty="0" err="1"/>
              <a:t>i</a:t>
            </a:r>
            <a:r>
              <a:rPr lang="en-US" dirty="0"/>
              <a:t> and node </a:t>
            </a:r>
            <a:r>
              <a:rPr lang="en-US" b="1" i="1" dirty="0"/>
              <a:t>j</a:t>
            </a:r>
          </a:p>
          <a:p>
            <a:r>
              <a:rPr lang="en-US" dirty="0"/>
              <a:t>Undirected graphs have symmetrical adjacency matrices</a:t>
            </a:r>
          </a:p>
          <a:p>
            <a:r>
              <a:rPr lang="en-US" dirty="0"/>
              <a:t>Two weaknesses: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space, even for sparse graphs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time to check all of the edges for a node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21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Adjacency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adjacency matrix wastes a lot of space if the graph is not very dense</a:t>
            </a:r>
          </a:p>
          <a:p>
            <a:r>
              <a:rPr lang="en-US" dirty="0"/>
              <a:t>An alternative is an adjacency list</a:t>
            </a:r>
          </a:p>
          <a:p>
            <a:r>
              <a:rPr lang="en-US" dirty="0"/>
              <a:t>The form of an adjacency list is an array of length </a:t>
            </a:r>
            <a:r>
              <a:rPr lang="en-US" b="1" i="1" dirty="0"/>
              <a:t>n</a:t>
            </a:r>
            <a:r>
              <a:rPr lang="en-US" dirty="0"/>
              <a:t> where the </a:t>
            </a:r>
            <a:r>
              <a:rPr lang="en-US" b="1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element is a pointer to a linked list (or dynamically allocated array) of the nodes adjacent to node </a:t>
            </a:r>
            <a:r>
              <a:rPr lang="en-US" b="1" i="1" dirty="0" err="1"/>
              <a:t>i</a:t>
            </a:r>
            <a:endParaRPr lang="en-US" b="1" i="1" dirty="0"/>
          </a:p>
          <a:p>
            <a:r>
              <a:rPr lang="en-US" dirty="0"/>
              <a:t>The book assumes this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75110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Queues and stacks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queue</a:t>
            </a:r>
            <a:r>
              <a:rPr lang="en-US" dirty="0"/>
              <a:t> is a set where we extract elements in </a:t>
            </a:r>
            <a:r>
              <a:rPr lang="en-US" b="1" dirty="0"/>
              <a:t>first-in, first-out</a:t>
            </a:r>
            <a:r>
              <a:rPr lang="en-US" dirty="0"/>
              <a:t> (FIFO) order</a:t>
            </a:r>
          </a:p>
          <a:p>
            <a:r>
              <a:rPr lang="en-US" dirty="0"/>
              <a:t>A </a:t>
            </a:r>
            <a:r>
              <a:rPr lang="en-US" b="1" dirty="0"/>
              <a:t>stack</a:t>
            </a:r>
            <a:r>
              <a:rPr lang="en-US" dirty="0"/>
              <a:t> is a set where we extract elements in </a:t>
            </a:r>
            <a:r>
              <a:rPr lang="en-US" b="1" dirty="0"/>
              <a:t>last-in, first-out</a:t>
            </a:r>
            <a:r>
              <a:rPr lang="en-US" dirty="0"/>
              <a:t> (LIFO) order</a:t>
            </a:r>
          </a:p>
          <a:p>
            <a:r>
              <a:rPr lang="en-US" dirty="0"/>
              <a:t>Both data structures can be efficiently implemented by a doubly-linked list</a:t>
            </a:r>
          </a:p>
        </p:txBody>
      </p:sp>
    </p:spTree>
    <p:extLst>
      <p:ext uri="{BB962C8B-B14F-4D97-AF65-F5344CB8AC3E}">
        <p14:creationId xmlns:p14="http://schemas.microsoft.com/office/powerpoint/2010/main" val="332328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graph representations</a:t>
            </a:r>
          </a:p>
          <a:p>
            <a:r>
              <a:rPr lang="en-US" dirty="0"/>
              <a:t>Testing for </a:t>
            </a:r>
            <a:r>
              <a:rPr lang="en-US" dirty="0" err="1"/>
              <a:t>bipartiteness</a:t>
            </a:r>
            <a:endParaRPr lang="en-US" dirty="0"/>
          </a:p>
          <a:p>
            <a:r>
              <a:rPr lang="en-US" dirty="0"/>
              <a:t>Directed connectivity</a:t>
            </a:r>
          </a:p>
          <a:p>
            <a:r>
              <a:rPr lang="en-US" dirty="0"/>
              <a:t>Topological sort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Work on Assignment 2</a:t>
            </a:r>
          </a:p>
          <a:p>
            <a:pPr lvl="1"/>
            <a:r>
              <a:rPr lang="en-US" b="1" dirty="0"/>
              <a:t>Due next Friday before midnight</a:t>
            </a:r>
          </a:p>
          <a:p>
            <a:r>
              <a:rPr lang="en-US" dirty="0"/>
              <a:t>Read sections 3.4, 3.5, and 3.6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05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2204" y="4495800"/>
            <a:ext cx="290579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warmup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By their nature, </a:t>
            </a:r>
            <a:r>
              <a:rPr lang="en-US" dirty="0" err="1"/>
              <a:t>manticores</a:t>
            </a:r>
            <a:r>
              <a:rPr lang="en-US" dirty="0"/>
              <a:t> lie every Monday, Tuesday, and Wednesday and speak the truth on other days</a:t>
            </a:r>
          </a:p>
          <a:p>
            <a:r>
              <a:rPr lang="en-US" dirty="0"/>
              <a:t>However, unicorns lie on Thursdays, Fridays, and Saturdays and speak the truth the rest of the week</a:t>
            </a:r>
          </a:p>
          <a:p>
            <a:r>
              <a:rPr lang="en-US" dirty="0"/>
              <a:t>A </a:t>
            </a:r>
            <a:r>
              <a:rPr lang="en-US" dirty="0" err="1"/>
              <a:t>manticore</a:t>
            </a:r>
            <a:r>
              <a:rPr lang="en-US" dirty="0"/>
              <a:t> and a unicorn meet and have the following conversation:</a:t>
            </a:r>
            <a:br>
              <a:rPr lang="en-US" dirty="0"/>
            </a:br>
            <a:r>
              <a:rPr lang="en-US" b="1" dirty="0" err="1"/>
              <a:t>Manticore</a:t>
            </a:r>
            <a:r>
              <a:rPr lang="en-US" b="1" dirty="0"/>
              <a:t>:	</a:t>
            </a:r>
            <a:r>
              <a:rPr lang="en-US" dirty="0"/>
              <a:t>Yesterday I was lying.</a:t>
            </a:r>
            <a:br>
              <a:rPr lang="en-US" dirty="0"/>
            </a:br>
            <a:r>
              <a:rPr lang="en-US" b="1" dirty="0"/>
              <a:t>Unicorn:	</a:t>
            </a:r>
            <a:r>
              <a:rPr lang="en-US" dirty="0"/>
              <a:t>So was I.</a:t>
            </a:r>
          </a:p>
          <a:p>
            <a:r>
              <a:rPr lang="en-US" dirty="0"/>
              <a:t>On which day did they meet? </a:t>
            </a:r>
          </a:p>
        </p:txBody>
      </p:sp>
    </p:spTree>
    <p:extLst>
      <p:ext uri="{BB962C8B-B14F-4D97-AF65-F5344CB8AC3E}">
        <p14:creationId xmlns:p14="http://schemas.microsoft.com/office/powerpoint/2010/main" val="123455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path from </a:t>
            </a:r>
            <a:r>
              <a:rPr lang="en-US" b="1" i="1" dirty="0"/>
              <a:t>u</a:t>
            </a:r>
            <a:r>
              <a:rPr lang="en-US" b="1" dirty="0"/>
              <a:t> to </a:t>
            </a:r>
            <a:r>
              <a:rPr lang="en-US" b="1" i="1" dirty="0"/>
              <a:t>v</a:t>
            </a:r>
            <a:r>
              <a:rPr lang="en-US" dirty="0"/>
              <a:t> is sequence of vertices where each vertex in the sequence is connected by an edge to the next</a:t>
            </a:r>
          </a:p>
          <a:p>
            <a:r>
              <a:rPr lang="en-US" dirty="0"/>
              <a:t>A </a:t>
            </a:r>
            <a:r>
              <a:rPr lang="en-US" b="1" dirty="0"/>
              <a:t>simple path</a:t>
            </a:r>
            <a:r>
              <a:rPr lang="en-US" dirty="0"/>
              <a:t> </a:t>
            </a:r>
            <a:r>
              <a:rPr lang="en-US" b="1" dirty="0"/>
              <a:t>from </a:t>
            </a:r>
            <a:r>
              <a:rPr lang="en-US" b="1" i="1" dirty="0"/>
              <a:t>u</a:t>
            </a:r>
            <a:r>
              <a:rPr lang="en-US" b="1" dirty="0"/>
              <a:t> to </a:t>
            </a:r>
            <a:r>
              <a:rPr lang="en-US" b="1" i="1" dirty="0"/>
              <a:t>v</a:t>
            </a:r>
            <a:r>
              <a:rPr lang="en-US" dirty="0"/>
              <a:t> is a path that does not contain a repeated vertex</a:t>
            </a:r>
          </a:p>
          <a:p>
            <a:r>
              <a:rPr lang="en-US" dirty="0"/>
              <a:t>A </a:t>
            </a:r>
            <a:r>
              <a:rPr lang="en-US" b="1" dirty="0"/>
              <a:t>cycle</a:t>
            </a:r>
            <a:r>
              <a:rPr lang="en-US" dirty="0"/>
              <a:t> is a path that starts and ends at the same vertex but repeats no other vertices</a:t>
            </a:r>
          </a:p>
        </p:txBody>
      </p:sp>
    </p:spTree>
    <p:extLst>
      <p:ext uri="{BB962C8B-B14F-4D97-AF65-F5344CB8AC3E}">
        <p14:creationId xmlns:p14="http://schemas.microsoft.com/office/powerpoint/2010/main" val="124867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Connectedness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Vertices </a:t>
            </a:r>
            <a:r>
              <a:rPr lang="en-US" b="1" i="1" dirty="0"/>
              <a:t>u</a:t>
            </a:r>
            <a:r>
              <a:rPr lang="en-US" dirty="0"/>
              <a:t> and </a:t>
            </a:r>
            <a:r>
              <a:rPr lang="en-US" b="1" i="1" dirty="0"/>
              <a:t>v</a:t>
            </a:r>
            <a:r>
              <a:rPr lang="en-US" dirty="0"/>
              <a:t> of </a:t>
            </a:r>
            <a:r>
              <a:rPr lang="en-US" b="1" i="1" dirty="0"/>
              <a:t>G</a:t>
            </a:r>
            <a:r>
              <a:rPr lang="en-US" dirty="0"/>
              <a:t> are </a:t>
            </a:r>
            <a:r>
              <a:rPr lang="en-US" b="1" dirty="0"/>
              <a:t>connected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there is a path from </a:t>
            </a:r>
            <a:r>
              <a:rPr lang="en-US" b="1" i="1" dirty="0"/>
              <a:t>u</a:t>
            </a:r>
            <a:r>
              <a:rPr lang="en-US" dirty="0"/>
              <a:t> to </a:t>
            </a:r>
            <a:r>
              <a:rPr lang="en-US" b="1" i="1" dirty="0"/>
              <a:t>v</a:t>
            </a:r>
          </a:p>
          <a:p>
            <a:r>
              <a:rPr lang="en-US" dirty="0"/>
              <a:t>An undirected graph </a:t>
            </a:r>
            <a:r>
              <a:rPr lang="en-US" b="1" i="1" dirty="0"/>
              <a:t>G</a:t>
            </a:r>
            <a:r>
              <a:rPr lang="en-US" dirty="0"/>
              <a:t> is connected </a:t>
            </a:r>
            <a:r>
              <a:rPr lang="en-US" dirty="0" err="1"/>
              <a:t>iff</a:t>
            </a:r>
            <a:r>
              <a:rPr lang="en-US" dirty="0"/>
              <a:t> all pairs of vertices </a:t>
            </a:r>
            <a:r>
              <a:rPr lang="en-US" b="1" i="1" dirty="0"/>
              <a:t>u</a:t>
            </a:r>
            <a:r>
              <a:rPr lang="en-US" dirty="0"/>
              <a:t> and </a:t>
            </a:r>
            <a:r>
              <a:rPr lang="en-US" b="1" i="1" dirty="0"/>
              <a:t>v</a:t>
            </a:r>
            <a:r>
              <a:rPr lang="en-US" dirty="0"/>
              <a:t> are connected</a:t>
            </a:r>
          </a:p>
          <a:p>
            <a:r>
              <a:rPr lang="en-US" dirty="0"/>
              <a:t>A directed graph G is </a:t>
            </a:r>
            <a:r>
              <a:rPr lang="en-US" dirty="0" err="1"/>
              <a:t>is</a:t>
            </a:r>
            <a:r>
              <a:rPr lang="en-US" dirty="0"/>
              <a:t> strongly connected </a:t>
            </a:r>
            <a:r>
              <a:rPr lang="en-US" dirty="0" err="1"/>
              <a:t>iff</a:t>
            </a:r>
            <a:r>
              <a:rPr lang="en-US" dirty="0"/>
              <a:t> all pairs of vertices </a:t>
            </a:r>
            <a:r>
              <a:rPr lang="en-US" b="1" i="1" dirty="0"/>
              <a:t>u</a:t>
            </a:r>
            <a:r>
              <a:rPr lang="en-US" dirty="0"/>
              <a:t> and </a:t>
            </a:r>
            <a:r>
              <a:rPr lang="en-US" b="1" i="1" dirty="0"/>
              <a:t>v</a:t>
            </a:r>
            <a:r>
              <a:rPr lang="en-US" dirty="0"/>
              <a:t> are connected, in both directions</a:t>
            </a:r>
          </a:p>
          <a:p>
            <a:r>
              <a:rPr lang="en-US" dirty="0"/>
              <a:t>The (unweighted) </a:t>
            </a:r>
            <a:r>
              <a:rPr lang="en-US" b="1" dirty="0"/>
              <a:t>distance</a:t>
            </a:r>
            <a:r>
              <a:rPr lang="en-US" dirty="0"/>
              <a:t> between vertices </a:t>
            </a:r>
            <a:r>
              <a:rPr lang="en-US" b="1" i="1" dirty="0"/>
              <a:t>u</a:t>
            </a:r>
            <a:r>
              <a:rPr lang="en-US" dirty="0"/>
              <a:t> and </a:t>
            </a:r>
            <a:r>
              <a:rPr lang="en-US" b="1" i="1" dirty="0"/>
              <a:t>v</a:t>
            </a:r>
            <a:r>
              <a:rPr lang="en-US" dirty="0"/>
              <a:t> is the minimum number of edges in a </a:t>
            </a:r>
            <a:r>
              <a:rPr lang="en-US" b="1" i="1" dirty="0"/>
              <a:t>u</a:t>
            </a:r>
            <a:r>
              <a:rPr lang="en-US" dirty="0"/>
              <a:t>-</a:t>
            </a:r>
            <a:r>
              <a:rPr lang="en-US" b="1" i="1" dirty="0"/>
              <a:t>v</a:t>
            </a:r>
            <a:r>
              <a:rPr lang="en-US" dirty="0"/>
              <a:t> path</a:t>
            </a:r>
          </a:p>
        </p:txBody>
      </p:sp>
    </p:spTree>
    <p:extLst>
      <p:ext uri="{BB962C8B-B14F-4D97-AF65-F5344CB8AC3E}">
        <p14:creationId xmlns:p14="http://schemas.microsoft.com/office/powerpoint/2010/main" val="388857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9601200" cy="4778009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tree</a:t>
            </a:r>
            <a:r>
              <a:rPr lang="en-US" dirty="0"/>
              <a:t> is a graph that is </a:t>
            </a:r>
            <a:r>
              <a:rPr lang="en-US" b="1" dirty="0"/>
              <a:t>circuit-free</a:t>
            </a:r>
            <a:r>
              <a:rPr lang="en-US" dirty="0"/>
              <a:t> and </a:t>
            </a:r>
            <a:r>
              <a:rPr lang="en-US" b="1" dirty="0"/>
              <a:t>connected</a:t>
            </a:r>
          </a:p>
          <a:p>
            <a:r>
              <a:rPr lang="en-US" dirty="0"/>
              <a:t>Examples: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			A graph made up of disconnected </a:t>
            </a:r>
          </a:p>
          <a:p>
            <a:pPr>
              <a:buNone/>
            </a:pPr>
            <a:r>
              <a:rPr lang="en-US" dirty="0"/>
              <a:t>			trees is called a </a:t>
            </a:r>
            <a:r>
              <a:rPr lang="en-US" b="1" dirty="0"/>
              <a:t>forest</a:t>
            </a:r>
          </a:p>
          <a:p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381000" y="2667000"/>
            <a:ext cx="4343400" cy="3733800"/>
            <a:chOff x="457200" y="2895600"/>
            <a:chExt cx="4343400" cy="3733800"/>
          </a:xfrm>
        </p:grpSpPr>
        <p:cxnSp>
          <p:nvCxnSpPr>
            <p:cNvPr id="6" name="Straight Connector 5"/>
            <p:cNvCxnSpPr>
              <a:endCxn id="26" idx="1"/>
            </p:cNvCxnSpPr>
            <p:nvPr/>
          </p:nvCxnSpPr>
          <p:spPr>
            <a:xfrm>
              <a:off x="1719122" y="3581400"/>
              <a:ext cx="676556" cy="64307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46" idx="3"/>
              <a:endCxn id="27" idx="7"/>
            </p:cNvCxnSpPr>
            <p:nvPr/>
          </p:nvCxnSpPr>
          <p:spPr>
            <a:xfrm rot="5400000">
              <a:off x="3814622" y="2671622"/>
              <a:ext cx="371756" cy="12099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752600" y="3500578"/>
              <a:ext cx="1447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27" idx="4"/>
              <a:endCxn id="28" idx="0"/>
            </p:cNvCxnSpPr>
            <p:nvPr/>
          </p:nvCxnSpPr>
          <p:spPr>
            <a:xfrm rot="5400000">
              <a:off x="2628900" y="4343400"/>
              <a:ext cx="1371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40" idx="0"/>
              <a:endCxn id="25" idx="4"/>
            </p:cNvCxnSpPr>
            <p:nvPr/>
          </p:nvCxnSpPr>
          <p:spPr>
            <a:xfrm rot="16200000" flipV="1">
              <a:off x="1257300" y="5638800"/>
              <a:ext cx="1143000" cy="3810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25" idx="0"/>
              <a:endCxn id="24" idx="4"/>
            </p:cNvCxnSpPr>
            <p:nvPr/>
          </p:nvCxnSpPr>
          <p:spPr>
            <a:xfrm rot="5400000" flipH="1" flipV="1">
              <a:off x="952500" y="4343400"/>
              <a:ext cx="1371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23" idx="7"/>
              <a:endCxn id="24" idx="3"/>
            </p:cNvCxnSpPr>
            <p:nvPr/>
          </p:nvCxnSpPr>
          <p:spPr>
            <a:xfrm rot="5400000" flipH="1" flipV="1">
              <a:off x="766622" y="3509822"/>
              <a:ext cx="676556" cy="9051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44" idx="7"/>
              <a:endCxn id="25" idx="2"/>
            </p:cNvCxnSpPr>
            <p:nvPr/>
          </p:nvCxnSpPr>
          <p:spPr>
            <a:xfrm rot="5400000" flipH="1" flipV="1">
              <a:off x="976172" y="4972050"/>
              <a:ext cx="376378" cy="71927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457200" y="42672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1524000" y="34290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1524000" y="50292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2362200" y="41910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3200400" y="34290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200400" y="50292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905000" y="64008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609600" y="54864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4572000" y="28956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Oval 48"/>
          <p:cNvSpPr/>
          <p:nvPr/>
        </p:nvSpPr>
        <p:spPr>
          <a:xfrm>
            <a:off x="6038850" y="3999523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8572631" y="3129085"/>
            <a:ext cx="1295400" cy="1676400"/>
            <a:chOff x="7010400" y="3733800"/>
            <a:chExt cx="1295400" cy="1676400"/>
          </a:xfrm>
        </p:grpSpPr>
        <p:cxnSp>
          <p:nvCxnSpPr>
            <p:cNvPr id="15" name="Straight Connector 14"/>
            <p:cNvCxnSpPr>
              <a:stCxn id="33" idx="7"/>
              <a:endCxn id="31" idx="3"/>
            </p:cNvCxnSpPr>
            <p:nvPr/>
          </p:nvCxnSpPr>
          <p:spPr>
            <a:xfrm rot="5400000" flipH="1" flipV="1">
              <a:off x="7167422" y="4805222"/>
              <a:ext cx="447956" cy="3717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31" idx="0"/>
              <a:endCxn id="51" idx="4"/>
            </p:cNvCxnSpPr>
            <p:nvPr/>
          </p:nvCxnSpPr>
          <p:spPr>
            <a:xfrm rot="5400000" flipH="1" flipV="1">
              <a:off x="7353300" y="4267200"/>
              <a:ext cx="6096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31" idx="5"/>
              <a:endCxn id="50" idx="1"/>
            </p:cNvCxnSpPr>
            <p:nvPr/>
          </p:nvCxnSpPr>
          <p:spPr>
            <a:xfrm rot="16200000" flipH="1">
              <a:off x="7700822" y="4805222"/>
              <a:ext cx="447956" cy="3717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7543800" y="45720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7010400" y="51816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8077200" y="51816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7543800" y="3733800"/>
              <a:ext cx="228600" cy="228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8456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Rooted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a </a:t>
            </a:r>
            <a:r>
              <a:rPr lang="en-US" b="1" dirty="0"/>
              <a:t>rooted tree</a:t>
            </a:r>
            <a:r>
              <a:rPr lang="en-US" dirty="0"/>
              <a:t>, one vertex is distinguished and called the </a:t>
            </a:r>
            <a:r>
              <a:rPr lang="en-US" b="1" dirty="0"/>
              <a:t>root</a:t>
            </a:r>
          </a:p>
          <a:p>
            <a:r>
              <a:rPr lang="en-US" dirty="0"/>
              <a:t>The </a:t>
            </a:r>
            <a:r>
              <a:rPr lang="en-US" b="1" dirty="0"/>
              <a:t>level</a:t>
            </a:r>
            <a:r>
              <a:rPr lang="en-US" dirty="0"/>
              <a:t> of a vertex is the number of edges along the unique path between it and the root</a:t>
            </a:r>
          </a:p>
          <a:p>
            <a:r>
              <a:rPr lang="en-US" dirty="0"/>
              <a:t>The </a:t>
            </a:r>
            <a:r>
              <a:rPr lang="en-US" b="1" dirty="0"/>
              <a:t>children</a:t>
            </a:r>
            <a:r>
              <a:rPr lang="en-US" dirty="0"/>
              <a:t> of any vertex </a:t>
            </a:r>
            <a:r>
              <a:rPr lang="en-US" b="1" i="1" dirty="0"/>
              <a:t>v</a:t>
            </a:r>
            <a:r>
              <a:rPr lang="en-US" dirty="0"/>
              <a:t> in a rooted tree are all those nodes that are adjacent to </a:t>
            </a:r>
            <a:r>
              <a:rPr lang="en-US" b="1" i="1" dirty="0"/>
              <a:t>v</a:t>
            </a:r>
            <a:r>
              <a:rPr lang="en-US" dirty="0"/>
              <a:t> and one level further away from the root than </a:t>
            </a:r>
            <a:r>
              <a:rPr lang="en-US" b="1" i="1" dirty="0"/>
              <a:t>v</a:t>
            </a:r>
          </a:p>
          <a:p>
            <a:r>
              <a:rPr lang="en-US" dirty="0"/>
              <a:t>If </a:t>
            </a:r>
            <a:r>
              <a:rPr lang="en-US" b="1" i="1" dirty="0"/>
              <a:t>w</a:t>
            </a:r>
            <a:r>
              <a:rPr lang="en-US" dirty="0"/>
              <a:t> is a child of </a:t>
            </a:r>
            <a:r>
              <a:rPr lang="en-US" b="1" i="1" dirty="0"/>
              <a:t>v</a:t>
            </a:r>
            <a:r>
              <a:rPr lang="en-US" dirty="0"/>
              <a:t>, then </a:t>
            </a:r>
            <a:r>
              <a:rPr lang="en-US" b="1" i="1" dirty="0"/>
              <a:t>v</a:t>
            </a:r>
            <a:r>
              <a:rPr lang="en-US" dirty="0"/>
              <a:t> is the </a:t>
            </a:r>
            <a:r>
              <a:rPr lang="en-US" b="1" dirty="0"/>
              <a:t>parent</a:t>
            </a:r>
            <a:r>
              <a:rPr lang="en-US" dirty="0"/>
              <a:t> of </a:t>
            </a:r>
            <a:r>
              <a:rPr lang="en-US" b="1" i="1" dirty="0"/>
              <a:t>w</a:t>
            </a:r>
          </a:p>
          <a:p>
            <a:r>
              <a:rPr lang="en-US" dirty="0"/>
              <a:t>If </a:t>
            </a:r>
            <a:r>
              <a:rPr lang="en-US" b="1" i="1" dirty="0"/>
              <a:t>v</a:t>
            </a:r>
            <a:r>
              <a:rPr lang="en-US" dirty="0"/>
              <a:t> is on the unique path from </a:t>
            </a:r>
            <a:r>
              <a:rPr lang="en-US" b="1" i="1" dirty="0"/>
              <a:t>w</a:t>
            </a:r>
            <a:r>
              <a:rPr lang="en-US" dirty="0"/>
              <a:t> to the root, then </a:t>
            </a:r>
            <a:r>
              <a:rPr lang="en-US" b="1" i="1" dirty="0"/>
              <a:t>v</a:t>
            </a:r>
            <a:r>
              <a:rPr lang="en-US" dirty="0"/>
              <a:t> is an ancestor of </a:t>
            </a:r>
            <a:r>
              <a:rPr lang="en-US" b="1" i="1" dirty="0"/>
              <a:t>w</a:t>
            </a:r>
            <a:r>
              <a:rPr lang="en-US" dirty="0"/>
              <a:t> and </a:t>
            </a:r>
            <a:r>
              <a:rPr lang="en-US" b="1" i="1" dirty="0"/>
              <a:t>w</a:t>
            </a:r>
            <a:r>
              <a:rPr lang="en-US" dirty="0"/>
              <a:t> is a descendant of </a:t>
            </a:r>
            <a:r>
              <a:rPr lang="en-US" b="1" i="1" dirty="0"/>
              <a:t>v</a:t>
            </a:r>
          </a:p>
          <a:p>
            <a:r>
              <a:rPr lang="en-US" dirty="0"/>
              <a:t>Rooted trees allow us to represent a </a:t>
            </a:r>
            <a:r>
              <a:rPr lang="en-US" b="1" dirty="0"/>
              <a:t>hierarchy</a:t>
            </a:r>
          </a:p>
        </p:txBody>
      </p:sp>
    </p:spTree>
    <p:extLst>
      <p:ext uri="{BB962C8B-B14F-4D97-AF65-F5344CB8AC3E}">
        <p14:creationId xmlns:p14="http://schemas.microsoft.com/office/powerpoint/2010/main" val="284288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2934</TotalTime>
  <Words>1385</Words>
  <Application>Microsoft Office PowerPoint</Application>
  <PresentationFormat>Widescreen</PresentationFormat>
  <Paragraphs>130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2</vt:lpstr>
      <vt:lpstr>Logical warmup</vt:lpstr>
      <vt:lpstr>Path definitions</vt:lpstr>
      <vt:lpstr>Connectedness</vt:lpstr>
      <vt:lpstr>Trees</vt:lpstr>
      <vt:lpstr>Rooted trees</vt:lpstr>
      <vt:lpstr>Trees have n – 1 edges</vt:lpstr>
      <vt:lpstr>Three-Sentence  Summary of Graph Connectivity and Traversal and Implementations with Queues and Stacks</vt:lpstr>
      <vt:lpstr>Graph Connectivity and Traversal</vt:lpstr>
      <vt:lpstr>s-t connectivity</vt:lpstr>
      <vt:lpstr>Breadth first search</vt:lpstr>
      <vt:lpstr>Example graph</vt:lpstr>
      <vt:lpstr>BFS trees</vt:lpstr>
      <vt:lpstr>Connected components</vt:lpstr>
      <vt:lpstr>Depth first search</vt:lpstr>
      <vt:lpstr>Depth first search algorithm</vt:lpstr>
      <vt:lpstr>DFS trees</vt:lpstr>
      <vt:lpstr>Connected components</vt:lpstr>
      <vt:lpstr>Representing Graphs</vt:lpstr>
      <vt:lpstr>Representing graphs</vt:lpstr>
      <vt:lpstr>Adjacency matrix</vt:lpstr>
      <vt:lpstr>Adjacency lists</vt:lpstr>
      <vt:lpstr>Queues and stacks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508</cp:revision>
  <dcterms:created xsi:type="dcterms:W3CDTF">2009-08-24T20:26:10Z</dcterms:created>
  <dcterms:modified xsi:type="dcterms:W3CDTF">2024-01-24T15:13:41Z</dcterms:modified>
</cp:coreProperties>
</file>